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0" r:id="rId6"/>
    <p:sldId id="265" r:id="rId7"/>
    <p:sldId id="264" r:id="rId8"/>
    <p:sldId id="263" r:id="rId9"/>
    <p:sldId id="262" r:id="rId10"/>
    <p:sldId id="261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304" r:id="rId19"/>
    <p:sldId id="274" r:id="rId20"/>
    <p:sldId id="305" r:id="rId21"/>
    <p:sldId id="284" r:id="rId22"/>
    <p:sldId id="285" r:id="rId23"/>
    <p:sldId id="286" r:id="rId24"/>
    <p:sldId id="287" r:id="rId25"/>
    <p:sldId id="288" r:id="rId26"/>
    <p:sldId id="289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3" r:id="rId48"/>
    <p:sldId id="301" r:id="rId49"/>
    <p:sldId id="302" r:id="rId50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73DE7B-977A-44AC-97BD-668C6E358AEE}" type="datetimeFigureOut">
              <a:rPr lang="uk-UA" smtClean="0"/>
              <a:t>12.03.2024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B708D-8DB2-4422-84C1-320DC8D2D00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4595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708D-8DB2-4422-84C1-320DC8D2D007}" type="slidenum">
              <a:rPr lang="uk-UA" smtClean="0"/>
              <a:t>48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5854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64EC14-2999-4BBE-9AAE-0D4900D9B1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1ECFB62-10F0-4784-9B10-8313910158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F78D42C-8F04-4C62-AC81-FB333FECB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50480-1635-4C75-B165-F99E53621C96}" type="datetimeFigureOut">
              <a:rPr lang="uk-UA" smtClean="0"/>
              <a:t>12.03.2024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19BB1A5-45AF-4C32-8E6C-19BE158ED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FB1FA8E-ACD3-4C60-9210-2C4398C3E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A62A0-EF92-41B5-879B-9952B903A2A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2290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5E2F3E-43D3-4030-BDB1-30BA81F7B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CEA8487-4529-43A7-A71A-92625BA751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03CAA75-966B-4FFA-BCDF-132FA611E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50480-1635-4C75-B165-F99E53621C96}" type="datetimeFigureOut">
              <a:rPr lang="uk-UA" smtClean="0"/>
              <a:t>12.03.2024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84DE5B7-CB0B-419E-9DF0-8EB55A639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F5F2005-EBD7-4AAF-BE4A-BBCA7E5EC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A62A0-EF92-41B5-879B-9952B903A2A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1840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1187E575-5D7C-4AEC-9480-66EBF32BD7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E38BE2A-3465-4FF2-B681-C4D5CE20F2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79D46F9-C3FA-41FB-9951-FF401B155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50480-1635-4C75-B165-F99E53621C96}" type="datetimeFigureOut">
              <a:rPr lang="uk-UA" smtClean="0"/>
              <a:t>12.03.2024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8F0A32D-079B-40B6-AFE5-7E00E5884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A3A155F-C0C4-49D0-9746-924B9221A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A62A0-EF92-41B5-879B-9952B903A2A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6892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30A0E0-D676-460A-868B-37828C765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4578E4B-2EC3-493A-8F16-971523660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F9E5757-066C-4BB1-B505-B46802B1B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50480-1635-4C75-B165-F99E53621C96}" type="datetimeFigureOut">
              <a:rPr lang="uk-UA" smtClean="0"/>
              <a:t>12.03.2024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E79EE0-94F4-4A1C-A4E3-D99A1ED70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FDE1BAE-52C0-446E-99B3-B69FA8B58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A62A0-EF92-41B5-879B-9952B903A2A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5246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8D4FD3-DB68-40E8-9C5C-3F5E9E344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FDB433-925E-45F8-8B30-C359162CE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A19643-C64A-452C-9991-15399B58F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50480-1635-4C75-B165-F99E53621C96}" type="datetimeFigureOut">
              <a:rPr lang="uk-UA" smtClean="0"/>
              <a:t>12.03.2024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55FD1A5-FE47-4F2D-890C-7D83BCA99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D1BD6E7-F067-4F0D-AEBE-08D90481C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A62A0-EF92-41B5-879B-9952B903A2A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1276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324E0-C991-4924-92E6-5DD686065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D3DCFEE-063F-41A7-9E75-41220528DB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7D1C8FE-BCF3-4820-858E-04B08A9A1D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E6AB1AB-99FE-42D9-8608-DB8C72468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50480-1635-4C75-B165-F99E53621C96}" type="datetimeFigureOut">
              <a:rPr lang="uk-UA" smtClean="0"/>
              <a:t>12.03.2024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6E5456F-729E-4E9C-8C17-354B3A6BF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FD04D5B-0486-49BA-9075-BF168A3E4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A62A0-EF92-41B5-879B-9952B903A2A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189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CBB2C0-2D81-4A19-B555-360EDF30A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A886BDC-EFEA-4A27-9099-F97E8FF1F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62A85D7-8F8A-4543-9540-849A3F34DB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5FBFA53-782C-4C32-9D61-EF4971B237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BFB5E52-A4E9-4F59-A08F-70248D756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A4974AD2-A4A0-43DC-852E-CA199DB42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50480-1635-4C75-B165-F99E53621C96}" type="datetimeFigureOut">
              <a:rPr lang="uk-UA" smtClean="0"/>
              <a:t>12.03.2024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9255E3A-25AD-4BD3-90CA-B788FB894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69389B3-A672-4022-99DE-965CC1A6A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A62A0-EF92-41B5-879B-9952B903A2A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7636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331972-277B-4350-93C7-8AECC9DEC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FDC5D78-36E6-44B6-8B02-F78480A3A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50480-1635-4C75-B165-F99E53621C96}" type="datetimeFigureOut">
              <a:rPr lang="uk-UA" smtClean="0"/>
              <a:t>12.03.2024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0C1CABE-BF2F-46BD-B5D3-096EFA340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D2CD220-CE58-4792-A4FD-B8F14BBF0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A62A0-EF92-41B5-879B-9952B903A2A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1304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8348658-3A4A-455F-B567-D0548524B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50480-1635-4C75-B165-F99E53621C96}" type="datetimeFigureOut">
              <a:rPr lang="uk-UA" smtClean="0"/>
              <a:t>12.03.2024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0B6A804-B042-423F-860C-E05CD4613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FB6AD30-BB9F-4A03-B5A6-8A3730EC9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A62A0-EF92-41B5-879B-9952B903A2A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7505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7D0D11-54C9-4752-9F6C-F40187084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AE625A4-E4FC-42DA-95D8-08D97A054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01CD19-73A9-454A-9EA6-4993FEF392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91B4536-000C-428A-A2C9-A2AD7A757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50480-1635-4C75-B165-F99E53621C96}" type="datetimeFigureOut">
              <a:rPr lang="uk-UA" smtClean="0"/>
              <a:t>12.03.2024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CEB2055-4DC5-4AEF-9AD5-8F1761E32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8473D56-0D0F-4E06-9241-641EE2C83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A62A0-EF92-41B5-879B-9952B903A2A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5060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ECD00A-EAB4-449E-B2B7-1F8F9B85D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CB5EBAB7-6351-42D8-895C-51EB6D3B5D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3DA4CE0-B39B-4730-8E53-7BBDC05CE1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184828E-7ABB-4AC0-8F5C-9BC3D4747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50480-1635-4C75-B165-F99E53621C96}" type="datetimeFigureOut">
              <a:rPr lang="uk-UA" smtClean="0"/>
              <a:t>12.03.2024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E3C9F1E-E371-429D-9677-C175D92DD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1B06FDC-6E8A-49D4-8272-5C9FDBAC0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A62A0-EF92-41B5-879B-9952B903A2A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5695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C46C0A1-A47A-4B01-AEDB-80EB26C64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5873EEF-3E02-4729-BB56-6787BC4F0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F6A6BB9-C2E9-4FD4-9C44-872FFA35FF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50480-1635-4C75-B165-F99E53621C96}" type="datetimeFigureOut">
              <a:rPr lang="uk-UA" smtClean="0"/>
              <a:t>12.03.2024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E7B3C0C-14C5-45FE-9218-02ABC44E43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356D63D-43B4-42E7-849D-75E8AC173A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A62A0-EF92-41B5-879B-9952B903A2A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5407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vseosvita.ua/library/zanatta-na-temu-roslini-simvoli-ukrainskogo-narodu-4231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6BB17D-2708-4F57-A87C-316CF2098C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603" y="2599872"/>
            <a:ext cx="9144793" cy="16582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F62958-FE25-479D-A110-657754EF99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003" y="2752272"/>
            <a:ext cx="9144793" cy="16582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374ACE-B2B3-42E9-B595-509664F27C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975" y="879260"/>
            <a:ext cx="9820580" cy="579303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5974" y="2599873"/>
            <a:ext cx="11956026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Створення</a:t>
            </a:r>
            <a:r>
              <a:rPr lang="ru-RU" sz="32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32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екологічного</a:t>
            </a:r>
            <a:r>
              <a:rPr lang="ru-RU" sz="32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простору </a:t>
            </a:r>
            <a:r>
              <a:rPr lang="ru-RU" sz="32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дитини</a:t>
            </a:r>
            <a:r>
              <a:rPr lang="ru-RU" sz="32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як </a:t>
            </a:r>
            <a:r>
              <a:rPr lang="ru-RU" sz="32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засобу</a:t>
            </a:r>
            <a:r>
              <a:rPr lang="ru-RU" sz="32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32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формування</a:t>
            </a:r>
            <a:r>
              <a:rPr lang="ru-RU" sz="32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32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екологічної</a:t>
            </a:r>
            <a:r>
              <a:rPr lang="ru-RU" sz="32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32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компетентності</a:t>
            </a:r>
            <a:r>
              <a:rPr lang="ru-RU" sz="32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32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дошкільників</a:t>
            </a:r>
            <a:r>
              <a:rPr lang="ru-RU" sz="32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на засадах </a:t>
            </a:r>
            <a:r>
              <a:rPr lang="ru-RU" sz="32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етнопедагогіки</a:t>
            </a:r>
            <a:r>
              <a:rPr lang="ru-RU" sz="32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09089" y="6076024"/>
            <a:ext cx="691247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</a:rPr>
              <a:t>Консультант КУ «ЦПРПП ВМР» Лариса Бондарчук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4783" y="4169533"/>
            <a:ext cx="2507226" cy="25566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9B5C02-CA0F-4440-BF0F-850F097831F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2602"/>
            <a:ext cx="4909653" cy="13759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6E1273D-6135-4214-B113-9CE39208FB5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892" y="284265"/>
            <a:ext cx="5889246" cy="1207113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E999263B-485E-4E59-8274-B7D5566F49B3}"/>
              </a:ext>
            </a:extLst>
          </p:cNvPr>
          <p:cNvSpPr/>
          <p:nvPr/>
        </p:nvSpPr>
        <p:spPr>
          <a:xfrm>
            <a:off x="532660" y="1643777"/>
            <a:ext cx="11389349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1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ru-RU" sz="2000" b="1" i="1" dirty="0" err="1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заняття</a:t>
            </a:r>
            <a:r>
              <a:rPr lang="ru-RU" sz="2000" b="1" i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«</a:t>
            </a:r>
            <a:r>
              <a:rPr lang="ru-RU" sz="2000" b="1" i="1" dirty="0" err="1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Міської</a:t>
            </a:r>
            <a:r>
              <a:rPr lang="ru-RU" sz="2000" b="1" i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ru-RU" sz="2000" b="1" i="1" dirty="0" err="1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Школи</a:t>
            </a:r>
            <a:r>
              <a:rPr lang="ru-RU" sz="2000" b="1" i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молодого </a:t>
            </a:r>
            <a:r>
              <a:rPr lang="ru-RU" sz="2000" b="1" i="1" dirty="0" err="1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майстра</a:t>
            </a:r>
            <a:r>
              <a:rPr lang="ru-RU" sz="2000" b="1" i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 для </a:t>
            </a:r>
            <a:r>
              <a:rPr lang="ru-RU" sz="2000" b="1" i="1" dirty="0" err="1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молодих</a:t>
            </a:r>
            <a:r>
              <a:rPr lang="ru-RU" sz="2000" b="1" i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b="1" i="1" dirty="0" err="1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вихователів</a:t>
            </a:r>
            <a:r>
              <a:rPr lang="ru-RU" sz="2000" b="1" i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ru-RU" sz="2000" b="1" i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ВМТГ (2-й </a:t>
            </a:r>
            <a:r>
              <a:rPr lang="ru-RU" sz="2000" b="1" i="1" dirty="0" err="1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рік</a:t>
            </a:r>
            <a:r>
              <a:rPr lang="ru-RU" sz="2000" b="1" i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b="1" i="1" dirty="0" err="1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роботи</a:t>
            </a:r>
            <a:r>
              <a:rPr lang="ru-RU" sz="2000" b="1" i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097682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97102C-A6BA-4946-BE35-D1CE6F7F4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40" y="117987"/>
            <a:ext cx="11828206" cy="1460091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Доктор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педагогічних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наук,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професор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дійсний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член НАПН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України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b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</a:b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Семен  Гончаренко </a:t>
            </a:r>
            <a:endParaRPr lang="uk-UA" b="1" dirty="0">
              <a:solidFill>
                <a:srgbClr val="006600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810AC30-D6A8-4D30-BB0A-037A1096E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756" y="1725561"/>
            <a:ext cx="8541774" cy="4702124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надійним фундаментом для реалізації завдань екологічного виховання дітей має стати українська народна педагогіка як </a:t>
            </a:r>
          </a:p>
          <a:p>
            <a:pPr marL="0" indent="0">
              <a:buNone/>
            </a:pPr>
            <a:r>
              <a:rPr lang="uk-UA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«галузь емпіричних педагогічних  знань  і народного досвіду ,</a:t>
            </a:r>
          </a:p>
          <a:p>
            <a:pPr marL="0" indent="0">
              <a:buNone/>
            </a:pPr>
            <a:r>
              <a:rPr lang="uk-UA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які виражаються у панівних    поглядах народу на мету й завдання виховання,</a:t>
            </a:r>
          </a:p>
          <a:p>
            <a:pPr marL="0" indent="0">
              <a:buNone/>
            </a:pPr>
            <a:r>
              <a:rPr lang="uk-UA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в сукупності народних засобів,</a:t>
            </a:r>
          </a:p>
          <a:p>
            <a:pPr marL="0" indent="0">
              <a:buNone/>
            </a:pPr>
            <a:r>
              <a:rPr lang="uk-UA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умінь та навичок виховання та навчання»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8813" y="1061884"/>
            <a:ext cx="3495369" cy="5589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7701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239" y="250723"/>
            <a:ext cx="12088761" cy="2123767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Народна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педагогіка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–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багатотомна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біблія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накопичених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тисячоліттями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знань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умінь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і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навичок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про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виховання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людини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239" y="2610464"/>
            <a:ext cx="9896167" cy="374594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3600" dirty="0">
                <a:solidFill>
                  <a:srgbClr val="006600"/>
                </a:solidFill>
                <a:latin typeface="Arial Black" panose="020B0A04020102020204" pitchFamily="34" charset="0"/>
              </a:rPr>
              <a:t>Народна </a:t>
            </a:r>
            <a:r>
              <a:rPr lang="ru-RU" sz="36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педагогіка</a:t>
            </a:r>
            <a:r>
              <a:rPr lang="ru-RU" sz="3600" dirty="0">
                <a:solidFill>
                  <a:srgbClr val="006600"/>
                </a:solidFill>
                <a:latin typeface="Arial Black" panose="020B0A04020102020204" pitchFamily="34" charset="0"/>
              </a:rPr>
              <a:t> –</a:t>
            </a:r>
          </a:p>
          <a:p>
            <a:pPr marL="0" indent="0">
              <a:buNone/>
            </a:pPr>
            <a:r>
              <a:rPr lang="ru-RU" sz="3600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36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багатющий</a:t>
            </a:r>
            <a:r>
              <a:rPr lang="ru-RU" sz="3600" dirty="0">
                <a:solidFill>
                  <a:srgbClr val="006600"/>
                </a:solidFill>
                <a:latin typeface="Arial Black" panose="020B0A04020102020204" pitchFamily="34" charset="0"/>
              </a:rPr>
              <a:t> скарб </a:t>
            </a:r>
            <a:r>
              <a:rPr lang="ru-RU" sz="3600" dirty="0" err="1">
                <a:solidFill>
                  <a:srgbClr val="006600"/>
                </a:solidFill>
                <a:latin typeface="Arial Black" panose="020B0A04020102020204" pitchFamily="34" charset="0"/>
              </a:rPr>
              <a:t>усієї</a:t>
            </a:r>
            <a:r>
              <a:rPr lang="ru-RU" sz="3600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36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людської</a:t>
            </a:r>
            <a:r>
              <a:rPr lang="ru-RU" sz="3600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</a:p>
          <a:p>
            <a:pPr marL="0" indent="0">
              <a:buNone/>
            </a:pPr>
            <a:r>
              <a:rPr lang="ru-RU" sz="3600" dirty="0" err="1">
                <a:solidFill>
                  <a:srgbClr val="006600"/>
                </a:solidFill>
                <a:latin typeface="Arial Black" panose="020B0A04020102020204" pitchFamily="34" charset="0"/>
              </a:rPr>
              <a:t>спільноти</a:t>
            </a:r>
            <a:r>
              <a:rPr lang="ru-RU" sz="3600" dirty="0">
                <a:solidFill>
                  <a:srgbClr val="006600"/>
                </a:solidFill>
                <a:latin typeface="Arial Black" panose="020B0A04020102020204" pitchFamily="34" charset="0"/>
              </a:rPr>
              <a:t>, </a:t>
            </a:r>
          </a:p>
          <a:p>
            <a:pPr marL="0" indent="0">
              <a:buNone/>
            </a:pPr>
            <a:r>
              <a:rPr lang="ru-RU" sz="3600" dirty="0" err="1">
                <a:solidFill>
                  <a:srgbClr val="006600"/>
                </a:solidFill>
                <a:latin typeface="Arial Black" panose="020B0A04020102020204" pitchFamily="34" charset="0"/>
              </a:rPr>
              <a:t>що</a:t>
            </a:r>
            <a:r>
              <a:rPr lang="ru-RU" sz="3600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36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населяє</a:t>
            </a:r>
            <a:r>
              <a:rPr lang="ru-RU" sz="3600" dirty="0">
                <a:solidFill>
                  <a:srgbClr val="006600"/>
                </a:solidFill>
                <a:latin typeface="Arial Black" panose="020B0A04020102020204" pitchFamily="34" charset="0"/>
              </a:rPr>
              <a:t> планету Земля.             </a:t>
            </a:r>
          </a:p>
          <a:p>
            <a:pPr marL="0" indent="0">
              <a:buNone/>
            </a:pP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Надбання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народної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педагогіки</a:t>
            </a:r>
            <a:endParaRPr lang="ru-RU" b="1" i="1" dirty="0">
              <a:solidFill>
                <a:srgbClr val="006600"/>
              </a:solidFill>
              <a:latin typeface="Verdana" pitchFamily="34" charset="0"/>
              <a:ea typeface="Verdana" pitchFamily="34" charset="0"/>
            </a:endParaRPr>
          </a:p>
          <a:p>
            <a:pPr marL="0" indent="0">
              <a:buNone/>
            </a:pP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зберігаються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народних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легендах і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баладах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піснях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казках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і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оповіданнях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народних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святах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                             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Засоби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народної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педагогіки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слугують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могутнім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джерелом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і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важливим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компонентом           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екологічного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виховання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дорослих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и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дітей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15903" y="4383422"/>
            <a:ext cx="1689673" cy="2352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137E63-76AF-47EC-A9E4-DCCEDE29A4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409" y="1781548"/>
            <a:ext cx="3223262" cy="326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82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4118" y="87754"/>
            <a:ext cx="10431042" cy="620636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Підвищенню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ефективності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екологічного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виховання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сприяє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тісний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зв’язок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з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традиційним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народним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вихованням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любові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до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природи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                           Народна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виховна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мудрість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з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колиски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плекала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в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кожній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дитині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відчуття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гармонії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природи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і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людини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        Природа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одухотворювалась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 як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Матір-Берегиня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                                                а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Сонце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Земля та Вода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були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«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святими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».                                                            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Дітей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змалку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привчали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висаджувати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і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дбайливо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доглядати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городні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та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зернові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культури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кущі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дерева, бережливо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ставитись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до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птахів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диких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звірів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комах та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плазунів</a:t>
            </a:r>
            <a:endParaRPr lang="ru-RU" sz="3200" b="1" i="1" dirty="0">
              <a:solidFill>
                <a:srgbClr val="006600"/>
              </a:solidFill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4159" y="581886"/>
            <a:ext cx="2092013" cy="1712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1442" y="3190937"/>
            <a:ext cx="1996440" cy="220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679B50-8788-44F0-ACD3-22ECEA6AADA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962" y="2392680"/>
            <a:ext cx="1428997" cy="107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31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404" y="291785"/>
            <a:ext cx="8905968" cy="130968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Українські традиції</a:t>
            </a:r>
            <a:endParaRPr lang="ru-RU" sz="4800" b="1" dirty="0">
              <a:solidFill>
                <a:srgbClr val="006600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9596" y="1331649"/>
            <a:ext cx="8291744" cy="5361593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одна з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традицій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дозволяє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займатися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доброчинною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працею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навіть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                         у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святкові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дні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та в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неділю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–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гріха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не буде. </a:t>
            </a:r>
          </a:p>
          <a:p>
            <a:pPr marL="0" indent="0">
              <a:buNone/>
            </a:pP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Таке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зібрання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людей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заради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безоплатної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праці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зазвичай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називають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«толокою».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Під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час толоки,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українці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висаджували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дерева,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розчищали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водойми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прибирали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прилеглу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територію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та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виконували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ще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багато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різноманітних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робіт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на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користь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громади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які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можна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назвати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екологічно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доцільними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498748-1323-4A90-885F-53414CB2892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7266" y="5226997"/>
            <a:ext cx="2203374" cy="14662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C00C3A-426D-42BB-82CF-8B0497F7DF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2663" y="164757"/>
            <a:ext cx="3310531" cy="29607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53AC932-108E-4F8A-91FF-803D7E8B80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7532" y="3046860"/>
            <a:ext cx="2775518" cy="220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36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Ощадливість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та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марнотратство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–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ще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одна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цінна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народна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українська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традиція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Особлива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увага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приділялася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предками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ощадливості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стосовно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продуктів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харчування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Їжу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намагалися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з’їсти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всю,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або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поділитися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нею з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тваринами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адже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за народною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традицією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вважалося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великим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гріхом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викидати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харч на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смітник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особливо,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якщо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це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стосувалося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хліба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 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Українські традиції</a:t>
            </a:r>
            <a:endParaRPr lang="ru-RU" sz="4800" b="1" dirty="0">
              <a:solidFill>
                <a:srgbClr val="006600"/>
              </a:solidFill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0B9736-6E87-4451-9D48-1078E66AF2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618" y="222525"/>
            <a:ext cx="1961966" cy="15356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896B60-B0B3-4AC1-8EC0-D31DDBE54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0" y="4545368"/>
            <a:ext cx="3187083" cy="222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92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948" y="2109019"/>
            <a:ext cx="7919884" cy="4067944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Дарувати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живі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квіти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в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українській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традиції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було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не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прийнято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а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обрядові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букети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та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інше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зілля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–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в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якому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разі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не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можна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викидати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у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сміття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             </a:t>
            </a:r>
          </a:p>
          <a:p>
            <a:pPr marL="0" indent="0">
              <a:buNone/>
            </a:pP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Їх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використовували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для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лікарських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цілей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– купали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немовлят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мили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голови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заварювали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для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чаїв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лікарських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відварів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та як обереги. 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Українські традиції</a:t>
            </a:r>
            <a:endParaRPr lang="ru-RU" sz="4800" b="1" dirty="0">
              <a:solidFill>
                <a:srgbClr val="006600"/>
              </a:solidFill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047411-EDB7-4113-B5BD-2E0B9815B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134" y="1392699"/>
            <a:ext cx="3300181" cy="26446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FECF59-22A5-4724-B3BC-A04B66B35A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134" y="4331918"/>
            <a:ext cx="3400147" cy="226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57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1" y="1637071"/>
            <a:ext cx="8217310" cy="4539892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За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народними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традиціями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в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українських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селах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господарство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велося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практично без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відходів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вся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органіка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утилізувалася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з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подальшою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користю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Речі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або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спалювали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у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печі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вивільняючи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теплову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енергію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або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піддавали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гноїнню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на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спеціально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облаштованих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гноярках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отримуючи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органічні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добрива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для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підвищення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родючості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ґрунтів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 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Українські народні традиції</a:t>
            </a:r>
            <a:endParaRPr lang="ru-RU" sz="4800" b="1" dirty="0">
              <a:solidFill>
                <a:srgbClr val="006600"/>
              </a:solidFill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D36E19D-717A-4BA8-A040-414C03DF9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5906" y="1690688"/>
            <a:ext cx="2857500" cy="16002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051B3E-84E7-4A0D-9248-BF8FA4702C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6579" y="3290888"/>
            <a:ext cx="3355759" cy="254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96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0406" y="209846"/>
            <a:ext cx="10515600" cy="132556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Народні</a:t>
            </a:r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українські</a:t>
            </a:r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вірування</a:t>
            </a:r>
            <a:endParaRPr lang="ru-RU" sz="4800" b="1" dirty="0">
              <a:solidFill>
                <a:srgbClr val="006600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4684" y="1592826"/>
            <a:ext cx="6203522" cy="5014451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«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Вірування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– думки про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світ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зароджені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не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стільки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розумом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як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почуванням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».                                                                                  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Зазвичай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в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основі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українських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народних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вірувань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стоїть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культ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природи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ставлення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до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якої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було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одухотвореним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божественним</a:t>
            </a:r>
            <a: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F5472E-02AD-4470-B762-C6F4173198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507" y="93393"/>
            <a:ext cx="1079326" cy="15584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E92E7F-E849-4132-91D5-A15990B19C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1693" y="1255484"/>
            <a:ext cx="2988355" cy="33708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DA519D-B3AF-40DE-8535-CF2F485941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7819" y="3589327"/>
            <a:ext cx="2290294" cy="301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8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20D136A-BDB3-4358-9489-5848E820C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7423" y="3788459"/>
            <a:ext cx="6453325" cy="285861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200" dirty="0">
                <a:solidFill>
                  <a:srgbClr val="006600"/>
                </a:solidFill>
                <a:latin typeface="Arial Black" panose="020B0A04020102020204" pitchFamily="34" charset="0"/>
              </a:rPr>
              <a:t>У народній педагогіці є вірування щодо суворої заборони руйнування пташиних гнізд, бо вважалося, що згорить хата 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3B32651A-EF6A-483D-A1BC-B555AB180637}"/>
              </a:ext>
            </a:extLst>
          </p:cNvPr>
          <p:cNvSpPr/>
          <p:nvPr/>
        </p:nvSpPr>
        <p:spPr>
          <a:xfrm>
            <a:off x="207888" y="1640236"/>
            <a:ext cx="6698940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Значний</a:t>
            </a:r>
            <a:r>
              <a:rPr lang="ru-RU" sz="3600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36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вплив</a:t>
            </a:r>
            <a:r>
              <a:rPr lang="ru-RU" sz="3600" dirty="0">
                <a:solidFill>
                  <a:srgbClr val="006600"/>
                </a:solidFill>
                <a:latin typeface="Arial Black" panose="020B0A04020102020204" pitchFamily="34" charset="0"/>
              </a:rPr>
              <a:t>  </a:t>
            </a:r>
            <a:r>
              <a:rPr lang="ru-RU" sz="36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мають</a:t>
            </a:r>
            <a:r>
              <a:rPr lang="ru-RU" sz="3600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36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народні</a:t>
            </a:r>
            <a:r>
              <a:rPr lang="ru-RU" sz="3600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3600" dirty="0" err="1">
                <a:solidFill>
                  <a:srgbClr val="006600"/>
                </a:solidFill>
                <a:latin typeface="Arial Black" panose="020B0A04020102020204" pitchFamily="34" charset="0"/>
              </a:rPr>
              <a:t>вірування</a:t>
            </a:r>
            <a:r>
              <a:rPr lang="ru-RU" sz="3600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endParaRPr lang="uk-UA" sz="3600" dirty="0">
              <a:solidFill>
                <a:srgbClr val="0066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02DAF8-D46B-4A23-94DC-3A96EFA26B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75" y="123567"/>
            <a:ext cx="10516511" cy="13229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865173-5BA8-45B5-B212-AF2D979334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6828" y="1459597"/>
            <a:ext cx="3038105" cy="23288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196AB4-4312-4B1E-9C7E-A88D83F10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848" y="3160450"/>
            <a:ext cx="3551068" cy="34534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933ED2-7A9B-46D2-8D8E-D62AA5AF338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204" y="461093"/>
            <a:ext cx="1392907" cy="210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8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4968" y="1710814"/>
            <a:ext cx="10047517" cy="492596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Казкова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етика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актуальна в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сучасному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національному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вихованні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Чільне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місце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в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цьому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належить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ціннісному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ставленню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до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природи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: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лише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український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національний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ландшафт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дає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можливість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надати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сили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й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наснаги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живої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джерельної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води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чи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цілющого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трав’яного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напою,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солодильних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плодів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Народні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українські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вірування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впливали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як на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моральне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так і на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духовне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виховання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дітей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дотримання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правил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взаємодії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людини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з природою. 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0926" y="213425"/>
            <a:ext cx="10515600" cy="132556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Народні</a:t>
            </a:r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українські</a:t>
            </a:r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вірування</a:t>
            </a:r>
            <a:endParaRPr lang="ru-RU" sz="4800" b="1" dirty="0">
              <a:solidFill>
                <a:srgbClr val="006600"/>
              </a:solidFill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F85FB79-E023-46CE-8032-BE2E85C131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555" y="1171853"/>
            <a:ext cx="2761941" cy="17045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0D5107-5CF4-46B7-811E-1108B4A4FA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1663" y="4801499"/>
            <a:ext cx="2345369" cy="17045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3A87A9-C6A8-41DA-9EE8-E30706BD423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850" y="2876365"/>
            <a:ext cx="2074084" cy="181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26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ED35E7-0B35-4284-BCB1-715A48ABEA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744" y="1252539"/>
            <a:ext cx="10516511" cy="4352921"/>
          </a:xfrm>
          <a:prstGeom prst="rect">
            <a:avLst/>
          </a:prstGeom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5BBC7EFC-3767-4A6B-9926-2F8E12E3A462}"/>
              </a:ext>
            </a:extLst>
          </p:cNvPr>
          <p:cNvSpPr/>
          <p:nvPr/>
        </p:nvSpPr>
        <p:spPr>
          <a:xfrm>
            <a:off x="390618" y="1252539"/>
            <a:ext cx="9800948" cy="52014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uk-UA" sz="2400" b="1" i="1" dirty="0">
                <a:solidFill>
                  <a:srgbClr val="006600"/>
                </a:solidFill>
                <a:latin typeface="Bookman Old Style" panose="02050604050505020204" pitchFamily="18" charset="0"/>
              </a:rPr>
              <a:t>Середовище в якому ми існуємо – </a:t>
            </a:r>
          </a:p>
          <a:p>
            <a:r>
              <a:rPr lang="uk-UA" sz="2400" b="1" i="1" dirty="0">
                <a:solidFill>
                  <a:srgbClr val="006600"/>
                </a:solidFill>
                <a:latin typeface="Bookman Old Style" panose="02050604050505020204" pitchFamily="18" charset="0"/>
              </a:rPr>
              <a:t>господарюємо, </a:t>
            </a:r>
          </a:p>
          <a:p>
            <a:r>
              <a:rPr lang="uk-UA" sz="2400" b="1" i="1" dirty="0">
                <a:solidFill>
                  <a:srgbClr val="006600"/>
                </a:solidFill>
                <a:latin typeface="Bookman Old Style" panose="02050604050505020204" pitchFamily="18" charset="0"/>
              </a:rPr>
              <a:t>задовольняємо свої потреби є </a:t>
            </a:r>
          </a:p>
          <a:p>
            <a:r>
              <a:rPr lang="uk-UA" sz="2400" b="1" i="1" dirty="0">
                <a:solidFill>
                  <a:srgbClr val="006600"/>
                </a:solidFill>
                <a:latin typeface="Bookman Old Style" panose="02050604050505020204" pitchFamily="18" charset="0"/>
              </a:rPr>
              <a:t>матеріальним </a:t>
            </a:r>
          </a:p>
          <a:p>
            <a:r>
              <a:rPr lang="uk-UA" sz="2400" b="1" i="1" dirty="0">
                <a:solidFill>
                  <a:srgbClr val="006600"/>
                </a:solidFill>
                <a:latin typeface="Bookman Old Style" panose="02050604050505020204" pitchFamily="18" charset="0"/>
              </a:rPr>
              <a:t>світом, </a:t>
            </a:r>
          </a:p>
          <a:p>
            <a:r>
              <a:rPr lang="uk-UA" sz="2400" b="1" i="1" dirty="0">
                <a:solidFill>
                  <a:srgbClr val="006600"/>
                </a:solidFill>
                <a:latin typeface="Bookman Old Style" panose="02050604050505020204" pitchFamily="18" charset="0"/>
              </a:rPr>
              <a:t>природним і штучним, </a:t>
            </a:r>
          </a:p>
          <a:p>
            <a:r>
              <a:rPr lang="uk-UA" sz="2400" b="1" i="1" dirty="0">
                <a:solidFill>
                  <a:srgbClr val="006600"/>
                </a:solidFill>
                <a:latin typeface="Bookman Old Style" panose="02050604050505020204" pitchFamily="18" charset="0"/>
              </a:rPr>
              <a:t>який створений людством. </a:t>
            </a:r>
          </a:p>
          <a:p>
            <a:endParaRPr lang="uk-UA" sz="2400" b="1" i="1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uk-UA" sz="2000" b="1" i="1" dirty="0">
                <a:solidFill>
                  <a:srgbClr val="006600"/>
                </a:solidFill>
                <a:latin typeface="Bookman Old Style" panose="02050604050505020204" pitchFamily="18" charset="0"/>
              </a:rPr>
              <a:t>Все наше існування впливає на стан довкілля і навколишнього середовища. </a:t>
            </a:r>
          </a:p>
          <a:p>
            <a:r>
              <a:rPr lang="uk-UA" sz="2000" b="1" i="1" dirty="0">
                <a:solidFill>
                  <a:srgbClr val="006600"/>
                </a:solidFill>
                <a:latin typeface="Bookman Old Style" panose="02050604050505020204" pitchFamily="18" charset="0"/>
              </a:rPr>
              <a:t>Навколишнє середовище це необхідна умова нашого існування і є необхідною складовою матеріальних і духовних цінностей, </a:t>
            </a:r>
          </a:p>
          <a:p>
            <a:r>
              <a:rPr lang="uk-UA" sz="2000" b="1" i="1" dirty="0">
                <a:solidFill>
                  <a:srgbClr val="006600"/>
                </a:solidFill>
                <a:latin typeface="Bookman Old Style" panose="02050604050505020204" pitchFamily="18" charset="0"/>
              </a:rPr>
              <a:t>які ми відтворюємо,</a:t>
            </a:r>
          </a:p>
          <a:p>
            <a:r>
              <a:rPr lang="uk-UA" sz="2000" b="1" i="1" dirty="0">
                <a:solidFill>
                  <a:srgbClr val="006600"/>
                </a:solidFill>
                <a:latin typeface="Bookman Old Style" panose="02050604050505020204" pitchFamily="18" charset="0"/>
              </a:rPr>
              <a:t> а також виконує функції природних ресурсів і життєвого простору.                            </a:t>
            </a: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54209F65-F2F0-4618-9D0E-A65798EB5BCB}"/>
              </a:ext>
            </a:extLst>
          </p:cNvPr>
          <p:cNvSpPr/>
          <p:nvPr/>
        </p:nvSpPr>
        <p:spPr>
          <a:xfrm>
            <a:off x="2585508" y="284791"/>
            <a:ext cx="8768747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0099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uk-UA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ЕКОЛОГІЧНИЙ ПРОСТІР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C67F4B-5189-468A-9364-02A026C3AB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9143" y="1115788"/>
            <a:ext cx="5562857" cy="315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363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06178B-C999-4948-9D4B-70ABBACE4B1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день </a:t>
            </a:r>
            <a:r>
              <a:rPr lang="ru-RU" sz="4800" b="1" dirty="0" err="1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весняного</a:t>
            </a:r>
            <a:r>
              <a:rPr lang="ru-RU" sz="4800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4800" b="1" dirty="0" err="1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рівнодення</a:t>
            </a:r>
            <a:endParaRPr lang="uk-UA" sz="4800" b="1" dirty="0">
              <a:solidFill>
                <a:srgbClr val="0066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B9A64D5-B634-432F-A8B0-319692287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576" y="1825624"/>
            <a:ext cx="7688062" cy="490364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i="1" dirty="0" err="1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Щорічно</a:t>
            </a:r>
            <a:r>
              <a:rPr lang="ru-RU" b="1" i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в </a:t>
            </a:r>
            <a:r>
              <a:rPr lang="ru-RU" b="1" i="1" dirty="0" err="1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березні</a:t>
            </a:r>
            <a:r>
              <a:rPr lang="ru-RU" b="1" i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настає</a:t>
            </a:r>
            <a:r>
              <a:rPr lang="ru-RU" b="1" i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день </a:t>
            </a:r>
            <a:r>
              <a:rPr lang="ru-RU" b="1" i="1" dirty="0" err="1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весняного</a:t>
            </a:r>
            <a:r>
              <a:rPr lang="ru-RU" b="1" i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рівнодення</a:t>
            </a:r>
            <a:r>
              <a:rPr lang="ru-RU" b="1" i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 час, коли день </a:t>
            </a:r>
            <a:r>
              <a:rPr lang="ru-RU" b="1" i="1" dirty="0" err="1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дорівнює</a:t>
            </a:r>
            <a:r>
              <a:rPr lang="ru-RU" b="1" i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ночі</a:t>
            </a:r>
            <a:r>
              <a:rPr lang="ru-RU" b="1" i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а до нас приходить </a:t>
            </a:r>
            <a:r>
              <a:rPr lang="ru-RU" b="1" i="1" dirty="0" err="1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астрономічна</a:t>
            </a:r>
            <a:r>
              <a:rPr lang="ru-RU" b="1" i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весна.</a:t>
            </a:r>
          </a:p>
          <a:p>
            <a:pPr marL="0" indent="0">
              <a:buNone/>
            </a:pPr>
            <a:r>
              <a:rPr lang="uk-UA" b="1" i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День весняного рівнодення в народі називають Сонцеворот або </a:t>
            </a:r>
            <a:r>
              <a:rPr lang="uk-UA" b="1" i="1" dirty="0" err="1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Вербоносиця</a:t>
            </a:r>
            <a:r>
              <a:rPr lang="uk-UA" b="1" i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0" indent="0">
              <a:buNone/>
            </a:pPr>
            <a:r>
              <a:rPr lang="uk-UA" b="1" i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Вважалося, що з цього часу починається оновлення в природі: повністю тане сніг, набухають бруньки, птахи повертаються з півдня, гримить перший весняний грім.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28D260B-2E7B-4899-8742-DE2132833E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6868" y="1342799"/>
            <a:ext cx="2425016" cy="19157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67AEED5-E208-4935-B5AC-B889830694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462" y="316713"/>
            <a:ext cx="2185453" cy="165792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7EC72EA-0934-4169-9D6B-5CF331162BE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3213" y="1690688"/>
            <a:ext cx="1697777" cy="169777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BBC1D0D-7701-4F77-82A7-3FD37166F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6299" y="4877478"/>
            <a:ext cx="2207393" cy="185179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A237725-8FC4-466B-AE2F-59AD640408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5994" y="3310338"/>
            <a:ext cx="2425017" cy="185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8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981" y="147485"/>
            <a:ext cx="11857703" cy="1543204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Традиції</a:t>
            </a:r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весняного</a:t>
            </a:r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рівнодення</a:t>
            </a:r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2410" y="1447490"/>
            <a:ext cx="7440060" cy="526302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b="1" i="1" dirty="0">
              <a:solidFill>
                <a:srgbClr val="006600"/>
              </a:solidFill>
              <a:latin typeface="Verdana" pitchFamily="34" charset="0"/>
              <a:ea typeface="Verdana" pitchFamily="34" charset="0"/>
            </a:endParaRPr>
          </a:p>
          <a:p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У день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весняного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рівнодення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наші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предки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зустрічали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Новий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рік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та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вшановували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Ведмеже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божество;</a:t>
            </a:r>
          </a:p>
          <a:p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Існувала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традиція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зранку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йти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в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ліс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нести пироги та вареники,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розкладати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їх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на пеньках та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святкувати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;</a:t>
            </a:r>
          </a:p>
          <a:p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Також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влаштовували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ярмарки, де люди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співали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танцювали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та брали участь у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різноманітних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іграх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9110B4-3ECE-4788-ABD9-47CA3A0EBC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5" y="3138882"/>
            <a:ext cx="1761025" cy="16857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2CA13B-F02E-4686-842C-13FA2E2D34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7865" y="3900049"/>
            <a:ext cx="2365828" cy="186042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4431E1-6DBE-4F5E-AA61-1B24AB3C3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2470" y="1343725"/>
            <a:ext cx="2023145" cy="233112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52E0992-72D1-497A-B027-3DFCF18ACD6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9410" y="4763072"/>
            <a:ext cx="2844386" cy="192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75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760" y="1917290"/>
            <a:ext cx="5444613" cy="437766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Господині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цього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дня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роблять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печиво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у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формі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жайворонків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а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також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готують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млинці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тому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що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вони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круглої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форми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і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нагадують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сонце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</a:t>
            </a:r>
          </a:p>
          <a:p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У день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весняного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рівнодення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не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можна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кричати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на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дітей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або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ображати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їх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191729"/>
            <a:ext cx="10896600" cy="1498959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Традиції</a:t>
            </a:r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весняного</a:t>
            </a:r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рівнодення</a:t>
            </a:r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: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27048" y="191728"/>
            <a:ext cx="2302853" cy="22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744EE6-F487-4BB3-B698-FC43B4477F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4850" y="3813661"/>
            <a:ext cx="2281560" cy="23560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44AE85-17C5-4F18-8480-DE37F7CDE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4729" y="2603458"/>
            <a:ext cx="3364637" cy="30053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625F5F-D8D7-4055-BE43-86D361CB36B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227" y="237588"/>
            <a:ext cx="1698594" cy="156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45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239" y="162233"/>
            <a:ext cx="11975689" cy="176443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Прикмети</a:t>
            </a:r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на день </a:t>
            </a:r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весняного</a:t>
            </a:r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рівнодення</a:t>
            </a:r>
            <a:b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</a:br>
            <a:endParaRPr lang="ru-RU" sz="4800" b="1" dirty="0">
              <a:solidFill>
                <a:srgbClr val="006600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6477" y="1725561"/>
            <a:ext cx="6681020" cy="5132439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	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Прилетіли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журавлі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20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березня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— весна буде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пізньою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	З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дахів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капає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— буде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родючий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рік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	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Вже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прилетіли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з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вирію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птахи, добре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вродить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хліб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	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Якщо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до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вечора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похолодало —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чекайте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на заморозки.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	Мороз в день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весняного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рівнодення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означає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що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ще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сорок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днів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буде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така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погода.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09173" y="4142732"/>
            <a:ext cx="2137227" cy="2715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A43CB0-3A64-438C-910C-9C7B64F2C5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0521" y="735839"/>
            <a:ext cx="3440466" cy="21427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DBAD16-A1FF-40A9-959B-E13AE7FA3A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5628" y="3190811"/>
            <a:ext cx="2882282" cy="216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53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5974" y="162232"/>
            <a:ext cx="7374194" cy="6014731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30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березня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Теплого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Олекси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вважалось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днем, коли зима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вже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сходить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нанівець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                   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Цього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дня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пасічники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відкривали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вулики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та просили в Бога про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медове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літо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 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А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ще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на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Олекси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просинались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від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зимової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сплячки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дикі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звірі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Існував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і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особливий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ритуал на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це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свято: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цього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дня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всі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намагались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знайти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квітку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рясту та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потоптати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її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Вважалось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хто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так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зробить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той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проживе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ще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один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рік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звідси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й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приказка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«Дай, Боже,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потоптати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і того року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діждати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».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7230" y="1776906"/>
            <a:ext cx="2788823" cy="2497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C8279C-9E34-435E-92B8-1C5BF833A4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6053" y="4274328"/>
            <a:ext cx="1552221" cy="249742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9D1311-8839-4C4F-BE7D-177FEC88D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9310" y="2521159"/>
            <a:ext cx="1860588" cy="250270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8AE58A-9BB2-4152-8BC9-80D740D30E6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4159" y="499583"/>
            <a:ext cx="2182557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637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5472" y="294968"/>
            <a:ext cx="8465574" cy="5881995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справжній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прихід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весни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пов'язувався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з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появою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перших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птахів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: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прилітаючи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з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вирію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вони на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крилах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несуть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весну-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літо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а в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образі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птахів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прилітають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душі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новонароджених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та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прабатьків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які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охороняють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врожай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 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Весняний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цикл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календарних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свят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мав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особливе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значення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бо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пов'язувався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з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закладанням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майбутнього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врожаю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 Тому люди за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допомогою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обрядів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та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ритуальних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дій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намагалися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всіляко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прискорити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прихід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весни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тепла,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дощу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C29A562-DC55-4C5A-8CF0-70C542E8B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1046" y="294968"/>
            <a:ext cx="2619375" cy="17430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023C85-8446-46DE-AEBC-DC56C3FBE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5758" y="1936440"/>
            <a:ext cx="1857205" cy="17430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33BC7A-5B6E-427D-9F1B-2A52BF0F9EE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3362" y="3395502"/>
            <a:ext cx="2693119" cy="316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73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974" y="265472"/>
            <a:ext cx="10441858" cy="427703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uk-UA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Так як цей період пов'язувався ще й із пробудженням людських почуттів, то весняна обрядовість багата розмаїтими молодіжними розвагами та поетичними народними співами —</a:t>
            </a:r>
            <a:br>
              <a:rPr lang="uk-UA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</a:br>
            <a:r>
              <a:rPr lang="uk-UA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веснянками, </a:t>
            </a:r>
            <a:br>
              <a:rPr lang="uk-UA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</a:br>
            <a:r>
              <a:rPr lang="uk-UA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що пронизували не одне </a:t>
            </a:r>
            <a:br>
              <a:rPr lang="uk-UA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</a:br>
            <a:r>
              <a:rPr lang="uk-UA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свято та обрядове дійство </a:t>
            </a:r>
            <a:br>
              <a:rPr lang="ru-RU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</a:br>
            <a:endParaRPr lang="ru-RU" sz="3200" b="1" i="1" dirty="0">
              <a:solidFill>
                <a:srgbClr val="006600"/>
              </a:solidFill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0622" y="4038307"/>
            <a:ext cx="2904905" cy="2474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6AB378-A86B-4EC4-AB68-E99F874F7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527" y="2235311"/>
            <a:ext cx="4990499" cy="276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818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967" y="365125"/>
            <a:ext cx="11636477" cy="132556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роль </a:t>
            </a:r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дитячої</a:t>
            </a:r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іграшки</a:t>
            </a:r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в </a:t>
            </a:r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екологічному</a:t>
            </a:r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вихованні</a:t>
            </a:r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5471" y="1843547"/>
            <a:ext cx="10102646" cy="4763729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 екологічному вихованні іграшки відіграють значну роль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                                                 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Іграшки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можуть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бути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виготовленими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власноруч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або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купованими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                                             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Процес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виготовлення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іграшки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власними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руками для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дітей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є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надзвичайно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цікавою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справою</a:t>
            </a:r>
            <a:r>
              <a:rPr lang="uk-UA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народні іграшки є екологічними, їх виготовлення та утилізація не шкодять довкіллю. Дитяча іграшка дає можливість судити про ментальність українського народу та його вдачу. Народні іграшки носять надзвичайно мирний та доброзичливий характер, у ній відсутня зброя. </a:t>
            </a:r>
            <a:endParaRPr lang="ru-RU" b="1" i="1" dirty="0">
              <a:solidFill>
                <a:srgbClr val="006600"/>
              </a:solidFill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C50659-D7A0-4A3E-905D-04BE63C74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1969" y="1690688"/>
            <a:ext cx="2054560" cy="27429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20F00E-1F3E-4476-ABED-C51E47A86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1969" y="4514872"/>
            <a:ext cx="2054560" cy="189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982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1901948" cy="132556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найулюбленіша</a:t>
            </a:r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іграшка</a:t>
            </a:r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– лялька-</a:t>
            </a:r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мотанка</a:t>
            </a:r>
            <a:endParaRPr lang="ru-RU" sz="4800" b="1" dirty="0">
              <a:solidFill>
                <a:srgbClr val="006600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5471" y="1666568"/>
            <a:ext cx="8480323" cy="4925961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Для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дівчат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найулюбленіша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іграшка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– лялька-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мотанка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 Ляльку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роблять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у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вигляді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немовляти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у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повиточку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таким чином,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мотивуючи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дівчинку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на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відповідальну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материнську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місію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у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майбутньому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або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у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вигляді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чепурної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ляльки, на яку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можна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приміряти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різні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елементи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одягу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Займаючись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такою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творчістю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діти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змалку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розвивали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власні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творчі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здібності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і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позитивні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емоції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відчуття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гармонії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смаку.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818CB6-709E-456A-B8B0-A9FAF7A516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1207363"/>
            <a:ext cx="2396972" cy="30894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9ED518-33B6-4205-8792-189B149A4C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6579" y="4382854"/>
            <a:ext cx="3335784" cy="222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456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8998974" cy="4351338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виготовлення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традиційних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іграшок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з трави,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соломи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ниток та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клаптиків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тканини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–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це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декоративно-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прикладна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творчість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яка приносить не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лише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задоволення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але і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розвиває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естетичні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смаки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та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вольові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якості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–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наполегливість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терпіння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працелюбність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Важливо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що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матеріали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які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використовують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на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виготовлення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виробів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українського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декоративно-прикладного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мистецтва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не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потребують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додаткових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витрат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роль </a:t>
            </a:r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дитячої</a:t>
            </a:r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іграшки</a:t>
            </a:r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в </a:t>
            </a:r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екологічному</a:t>
            </a:r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вихованні</a:t>
            </a:r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C5DA399-1026-4574-845F-1EE0485300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0911" y="1711546"/>
            <a:ext cx="2292889" cy="17174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896805-9D9D-4EEB-A3FB-06C06015D2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672" y="2317415"/>
            <a:ext cx="1481829" cy="23598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40200C-0CA8-472B-8504-FF2C62129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7726" y="4677304"/>
            <a:ext cx="2390775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1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B272A7-8BF1-4C29-9615-B09752765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183"/>
            <a:ext cx="10515600" cy="1325563"/>
          </a:xfrm>
          <a:solidFill>
            <a:schemeClr val="accent5">
              <a:lumMod val="40000"/>
              <a:lumOff val="60000"/>
            </a:schemeClr>
          </a:solidFill>
          <a:ln>
            <a:solidFill>
              <a:srgbClr val="000099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uk-UA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екологічні проблеми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703C177-B67F-4659-B3D7-954617939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968" y="1757779"/>
            <a:ext cx="6212364" cy="4419184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Серед сучасних глобальних світових проблем людства екологічні проблеми посідають  найголовніше місце.</a:t>
            </a:r>
          </a:p>
          <a:p>
            <a:pPr marL="0" indent="0">
              <a:buNone/>
            </a:pPr>
            <a:r>
              <a:rPr lang="uk-UA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Охороні навколишнього середовища й раціональному використанню природних ресурсів нині приділяють особливу увагу</a:t>
            </a:r>
          </a:p>
          <a:p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4AE6BF-EE32-40EF-B117-7DE2B1729C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643" y="2325950"/>
            <a:ext cx="4562013" cy="42344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E7CE05-D579-45E7-9249-9042DF5035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6357" y="143183"/>
            <a:ext cx="1980675" cy="2664008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42577631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471" y="117987"/>
            <a:ext cx="11710219" cy="1572701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етнопедагогіка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має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великий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потенціал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для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формування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ціннісного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ставлення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до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природи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0439" y="1696065"/>
            <a:ext cx="7152967" cy="474898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Етнопедагогіка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протягом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тисячоліть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спонукала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людей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думати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і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діяти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дбайливо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шанувати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природу і все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що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нас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оточує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ставитись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до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землі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як до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матері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яка нас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народжує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і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годує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до води – як до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святині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що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нас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очищає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захищає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і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зцілює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до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тварин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і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рослин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– як до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розумних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істот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які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можуть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розмовляти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з Богом.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Саме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такого –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дбайливого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і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ціннісного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ставлення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до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природи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бракує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українському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суспільству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нині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D4B70B-1626-4459-AC30-EF34958DD3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884" y="3526381"/>
            <a:ext cx="2281561" cy="308046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604B12-66FD-4CF1-AC6B-40380A685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3405" y="1312758"/>
            <a:ext cx="2256217" cy="321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169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981" y="265471"/>
            <a:ext cx="11206315" cy="174968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Рослини в житті українців. Історичний аспект</a:t>
            </a:r>
            <a:b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</a:br>
            <a:endParaRPr lang="ru-RU" sz="4800" b="1" dirty="0">
              <a:solidFill>
                <a:srgbClr val="006600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452" y="1624615"/>
            <a:ext cx="8799202" cy="462870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uk-UA" sz="59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 Україні здавна вважають вербу і калину священними: "Без верби й калини нема України". </a:t>
            </a:r>
          </a:p>
          <a:p>
            <a:pPr marL="0" indent="0">
              <a:buNone/>
            </a:pPr>
            <a:r>
              <a:rPr lang="uk-UA" sz="59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Звичай святити вербу був запозичений християнською релігією з астрального культу наших предків. Верба символізує </a:t>
            </a:r>
            <a:r>
              <a:rPr lang="uk-UA" sz="59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Прадерево</a:t>
            </a:r>
            <a:r>
              <a:rPr lang="uk-UA" sz="59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життя, так само, як Чумацький шлях. Недаремно верби завжди садили обабіч шляхів, за космогонічними уявленнями народу наша Галактика є початком утворення Всесвіту - берегом космічного океану. </a:t>
            </a:r>
            <a:endParaRPr lang="ru-RU" sz="5900" b="1" i="1" dirty="0">
              <a:solidFill>
                <a:srgbClr val="006600"/>
              </a:solidFill>
              <a:latin typeface="Verdana" pitchFamily="34" charset="0"/>
              <a:ea typeface="Verdana" pitchFamily="34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0EB47A-F0F9-46CF-8D2A-2E01CF157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8988" y="889339"/>
            <a:ext cx="2936031" cy="20935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247E6A-2043-48B5-8238-FDCB2C0C4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0117" y="3606764"/>
            <a:ext cx="3152235" cy="229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30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2955" y="2448233"/>
            <a:ext cx="7595419" cy="3982065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Обряд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хльоскання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вербою </a:t>
            </a:r>
          </a:p>
          <a:p>
            <a:pPr marL="0" indent="0">
              <a:buNone/>
            </a:pP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означає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поєднання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людини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з Космосом,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можливість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відновлення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сили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і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здоров'я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 </a:t>
            </a:r>
          </a:p>
          <a:p>
            <a:pPr marL="0" indent="0">
              <a:buNone/>
            </a:pP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Це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був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звичай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близький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за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змістом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до обряду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занурення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у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священні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води Бугу в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Україні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і Гангу в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Індії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 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30942" y="206477"/>
            <a:ext cx="10822858" cy="1932039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Рослини в житті українців. Історичний аспект</a:t>
            </a:r>
            <a:b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</a:br>
            <a:endParaRPr lang="ru-RU" sz="4800" b="1" dirty="0">
              <a:solidFill>
                <a:srgbClr val="006600"/>
              </a:solidFill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0419" y="3155971"/>
            <a:ext cx="3405731" cy="3495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B7B3CC9-D298-4E14-B723-3EB036BCF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9338" y="1140747"/>
            <a:ext cx="3526706" cy="186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518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0496" y="2327070"/>
            <a:ext cx="9568005" cy="4351338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Садили в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Україні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також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липу,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що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присвячувалася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матері-Воді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дуб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символізував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Перуна й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Сонце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береза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присвячувалася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Ладі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клен -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Полелю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   Калина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також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символізувала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свято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Коляди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Різдва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світу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Наруга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над нею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вкривала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людину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ганьбою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так само, як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убивство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лелеки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Біля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хати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завжди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садили калину,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взимку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її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ягоди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клали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між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шибками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 </a:t>
            </a: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86697" y="162232"/>
            <a:ext cx="10867103" cy="1843549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Рослини в житті українців. Історичний аспект</a:t>
            </a:r>
            <a:b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</a:br>
            <a:endParaRPr lang="ru-RU" sz="4800" b="1" dirty="0">
              <a:solidFill>
                <a:srgbClr val="006600"/>
              </a:solidFill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34D889-0E98-40B1-A265-2507FB56E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1741" y="2754168"/>
            <a:ext cx="2273520" cy="23996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A71DDE-2112-4FAE-B4C9-5B1292610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2311" y="791268"/>
            <a:ext cx="3619500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290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2232" y="2271253"/>
            <a:ext cx="9306233" cy="390571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Досі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існує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повір'я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: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якщо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вирізати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з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калини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сопілку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то в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сім'ї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з'явиться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продовжувач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роду -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син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Калиновий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чай -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найкращі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ліки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від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застуди.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Важлива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роль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належить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калині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в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різних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обрядах, особливо на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весіллі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(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оздоблювали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весільне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гільце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),       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складено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безліч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пісень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приказок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: "Любуйся калиною, коли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цвіте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а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дитиною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коли росте", "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Дівчина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як калина" 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7484" y="117987"/>
            <a:ext cx="11754464" cy="2020529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Рослини в житті українців. Історичний аспект</a:t>
            </a:r>
            <a:b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</a:br>
            <a:endParaRPr lang="ru-RU" sz="4800" b="1" dirty="0">
              <a:solidFill>
                <a:srgbClr val="006600"/>
              </a:solidFill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85D617-160B-44F2-82AD-15E8F715CD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4623" y="838080"/>
            <a:ext cx="2515181" cy="20205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AB752C-487D-4B0E-84AB-B5942519D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4623" y="2407836"/>
            <a:ext cx="1819275" cy="17049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AAF231-5E0E-4BD6-A2A4-3D07FF2F0F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274" y="4054783"/>
            <a:ext cx="2797493" cy="239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124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451"/>
            <a:ext cx="12028487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6194" y="2050026"/>
            <a:ext cx="8627806" cy="44012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 </a:t>
            </a:r>
            <a:r>
              <a:rPr lang="ru-RU" sz="28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Україні</a:t>
            </a:r>
            <a:r>
              <a:rPr lang="ru-RU" sz="28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28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подекуди</a:t>
            </a:r>
            <a:r>
              <a:rPr lang="ru-RU" sz="28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й </a:t>
            </a:r>
            <a:r>
              <a:rPr lang="ru-RU" sz="28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досі</a:t>
            </a:r>
            <a:r>
              <a:rPr lang="ru-RU" sz="28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28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збереглися</a:t>
            </a:r>
            <a:r>
              <a:rPr lang="ru-RU" sz="28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28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звичаї</a:t>
            </a:r>
            <a:r>
              <a:rPr lang="ru-RU" sz="28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"</a:t>
            </a:r>
            <a:r>
              <a:rPr lang="ru-RU" sz="28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залякування</a:t>
            </a:r>
            <a:r>
              <a:rPr lang="ru-RU" sz="28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" </a:t>
            </a:r>
            <a:r>
              <a:rPr lang="ru-RU" sz="28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неродючих</a:t>
            </a:r>
            <a:r>
              <a:rPr lang="ru-RU" sz="28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дерев, </a:t>
            </a:r>
            <a:r>
              <a:rPr lang="ru-RU" sz="28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які</a:t>
            </a:r>
            <a:r>
              <a:rPr lang="ru-RU" sz="28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sz="28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вірогідно</a:t>
            </a:r>
            <a:r>
              <a:rPr lang="ru-RU" sz="28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є </a:t>
            </a:r>
            <a:r>
              <a:rPr lang="ru-RU" sz="28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передхристиянськими</a:t>
            </a:r>
            <a:r>
              <a:rPr lang="ru-RU" sz="28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sz="28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глибоко</a:t>
            </a:r>
            <a:r>
              <a:rPr lang="ru-RU" sz="28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28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народними</a:t>
            </a:r>
            <a:r>
              <a:rPr lang="ru-RU" sz="28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 На </a:t>
            </a:r>
            <a:r>
              <a:rPr lang="ru-RU" sz="28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Святий</a:t>
            </a:r>
            <a:r>
              <a:rPr lang="ru-RU" sz="28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28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вечір</a:t>
            </a:r>
            <a:r>
              <a:rPr lang="ru-RU" sz="28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28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або</a:t>
            </a:r>
            <a:r>
              <a:rPr lang="ru-RU" sz="28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на </a:t>
            </a:r>
            <a:r>
              <a:rPr lang="ru-RU" sz="28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Новий</a:t>
            </a:r>
            <a:r>
              <a:rPr lang="ru-RU" sz="28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28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рік</a:t>
            </a:r>
            <a:r>
              <a:rPr lang="ru-RU" sz="28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28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господар</a:t>
            </a:r>
            <a:r>
              <a:rPr lang="ru-RU" sz="28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28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іде</a:t>
            </a:r>
            <a:r>
              <a:rPr lang="ru-RU" sz="28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в сад </a:t>
            </a:r>
            <a:r>
              <a:rPr lang="ru-RU" sz="28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із</a:t>
            </a:r>
            <a:r>
              <a:rPr lang="ru-RU" sz="28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28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сокирою</a:t>
            </a:r>
            <a:r>
              <a:rPr lang="ru-RU" sz="28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і </a:t>
            </a:r>
            <a:r>
              <a:rPr lang="ru-RU" sz="28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погрожує</a:t>
            </a:r>
            <a:r>
              <a:rPr lang="ru-RU" sz="28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28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неродючому</a:t>
            </a:r>
            <a:r>
              <a:rPr lang="ru-RU" sz="28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дереву, </a:t>
            </a:r>
            <a:r>
              <a:rPr lang="ru-RU" sz="28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що</a:t>
            </a:r>
            <a:r>
              <a:rPr lang="ru-RU" sz="28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28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зрубає</a:t>
            </a:r>
            <a:r>
              <a:rPr lang="ru-RU" sz="28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sz="28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якщо</a:t>
            </a:r>
            <a:r>
              <a:rPr lang="ru-RU" sz="28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28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наступного</a:t>
            </a:r>
            <a:r>
              <a:rPr lang="ru-RU" sz="28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року </a:t>
            </a:r>
            <a:r>
              <a:rPr lang="ru-RU" sz="28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воно</a:t>
            </a:r>
            <a:r>
              <a:rPr lang="ru-RU" sz="28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не </a:t>
            </a:r>
            <a:r>
              <a:rPr lang="ru-RU" sz="28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вродить</a:t>
            </a:r>
            <a:r>
              <a:rPr lang="ru-RU" sz="28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: "Як не </a:t>
            </a:r>
            <a:r>
              <a:rPr lang="ru-RU" sz="28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родитимеш</a:t>
            </a:r>
            <a:r>
              <a:rPr lang="ru-RU" sz="28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то </a:t>
            </a:r>
            <a:r>
              <a:rPr lang="ru-RU" sz="28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зрубаю</a:t>
            </a:r>
            <a:r>
              <a:rPr lang="ru-RU" sz="28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і в </a:t>
            </a:r>
            <a:r>
              <a:rPr lang="ru-RU" sz="28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піч</a:t>
            </a:r>
            <a:r>
              <a:rPr lang="ru-RU" sz="28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уметаю, а </a:t>
            </a:r>
            <a:r>
              <a:rPr lang="ru-RU" sz="28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попіл</a:t>
            </a:r>
            <a:r>
              <a:rPr lang="ru-RU" sz="28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на </a:t>
            </a:r>
            <a:r>
              <a:rPr lang="ru-RU" sz="28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вітер</a:t>
            </a:r>
            <a:r>
              <a:rPr lang="ru-RU" sz="28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28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порозпускаю</a:t>
            </a:r>
            <a:r>
              <a:rPr lang="ru-RU" sz="28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"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2A33CE-1947-464A-B833-E9579CA8FD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1083530"/>
            <a:ext cx="2656642" cy="39849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8555F7-3A01-4FC8-85D1-37E9FBDF61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390" y="4973969"/>
            <a:ext cx="2095861" cy="160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232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6251" y="2300288"/>
            <a:ext cx="8468032" cy="4351338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Береза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завдяки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своїй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білій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корі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стала символом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чистоти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дівочої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ніжності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 Вона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також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вважалася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оберегом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від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злих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духів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тому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її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часто садили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біля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хати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щоб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милувала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око і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захищала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садибу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 Широко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використовувалась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кора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берези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- береста - для «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берестяних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грамот»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451"/>
            <a:ext cx="12028487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5BD785-EE92-4660-A115-EA801E0EB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6010" y="3062528"/>
            <a:ext cx="2627790" cy="36181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CE79D9-5142-4AA6-850D-17F807B40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4303" y="861134"/>
            <a:ext cx="2836769" cy="225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658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Народознавство</a:t>
            </a:r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: </a:t>
            </a:r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Квіти</a:t>
            </a:r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і трави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1" y="1825625"/>
            <a:ext cx="8003958" cy="4667250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Рослини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служили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людині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ще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в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далекі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часи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віддалені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від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нас на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кілька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тисячоліть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Квіти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використовували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не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тільки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з практичною метою, але й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задля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краси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до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якої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здавна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були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небайдужими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в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Україні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 Те,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що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квіти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зображалися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на предметах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повсякденного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вжитку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може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бути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переконливим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доказом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того,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що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красиві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рослини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вирощували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на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своїх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садибах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ще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наші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давні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предки.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Квіти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- окраса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життя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6A4D85-BC4A-4B12-A238-0149ADC07E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0217" y="1988598"/>
            <a:ext cx="3444535" cy="387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557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600" y="1690688"/>
            <a:ext cx="8974203" cy="4303918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uk-UA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Квітник був неодмінною частиною садиби українського селянина, він прикрашав переважно причілок хати і найчастіше виходив на вулицю, квітники обгороджували невеликим парканом, а то й просто обсаджували рядочком квітів чи низькорослих кущів.                                 Такі квітники й зараз прикрашають хати українців у селах та балкони мешканців міста.</a:t>
            </a:r>
            <a:endParaRPr lang="ru-RU" b="1" i="1" dirty="0">
              <a:solidFill>
                <a:srgbClr val="006600"/>
              </a:solidFill>
              <a:latin typeface="Verdana" pitchFamily="34" charset="0"/>
              <a:ea typeface="Verdana" pitchFamily="34" charset="0"/>
            </a:endParaRPr>
          </a:p>
          <a:p>
            <a:endParaRPr lang="ru-RU" b="1" i="1" dirty="0">
              <a:solidFill>
                <a:srgbClr val="006600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Народознавство</a:t>
            </a:r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: </a:t>
            </a:r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Квіти</a:t>
            </a:r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і трави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A815D7E-D63A-4B1C-A796-EB191598FD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2803" y="1615045"/>
            <a:ext cx="2382556" cy="22276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94E22D-9F69-4100-84F3-0DF43199CD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1488" y="4079980"/>
            <a:ext cx="2125185" cy="232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660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730" y="2017354"/>
            <a:ext cx="8008374" cy="4560428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Найбільш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поширеною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і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улюбленою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в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Україні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здавна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вважали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рожу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рожеву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або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мальву.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Високі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стебла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густо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вкриті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яскравими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ніжними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квітками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та великими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лапатими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листками, живою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стіною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закривають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майже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кожну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сільську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хату.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Безліч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відтінків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: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від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білого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рожевого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до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червоного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й багряного,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створює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дивовижну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веселку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навколо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оселі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  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7484" y="365125"/>
            <a:ext cx="11206316" cy="132556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Народознавство</a:t>
            </a:r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: </a:t>
            </a:r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Квіти</a:t>
            </a:r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і трави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CCE789C-C845-4507-AC52-F8E01F377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6029" y="1656227"/>
            <a:ext cx="2485749" cy="2602897"/>
          </a:xfrm>
          <a:prstGeom prst="rect">
            <a:avLst/>
          </a:prstGeom>
          <a:ln w="57150">
            <a:solidFill>
              <a:schemeClr val="accent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B14594-2639-444C-B8EB-FAE79D9084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4521" y="3879542"/>
            <a:ext cx="2594621" cy="27940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93DA61-072A-4FC9-B87D-5C9858A701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594" y="4385268"/>
            <a:ext cx="2644998" cy="232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17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8E48E6-75C9-4690-A7C1-964452C56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08" y="365125"/>
            <a:ext cx="11656380" cy="1325563"/>
          </a:xfr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0099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Розділ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програми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b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</a:b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«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Екопростір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розвитку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дитини</a:t>
            </a:r>
            <a:r>
              <a:rPr lang="ru-RU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» </a:t>
            </a:r>
            <a:endParaRPr lang="uk-UA" b="1" dirty="0">
              <a:solidFill>
                <a:srgbClr val="006600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0D57D41-5D07-4B1F-A11D-FA85EE234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275" y="1949911"/>
            <a:ext cx="9968358" cy="4568875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включає предметний,</a:t>
            </a:r>
          </a:p>
          <a:p>
            <a:pPr marL="0" indent="0">
              <a:buNone/>
            </a:pPr>
            <a:r>
              <a:rPr lang="uk-UA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соціальний і природний світ </a:t>
            </a:r>
          </a:p>
          <a:p>
            <a:pPr marL="0" indent="0">
              <a:buNone/>
            </a:pPr>
            <a:r>
              <a:rPr lang="uk-UA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Реалізація завдань:</a:t>
            </a:r>
          </a:p>
          <a:p>
            <a:pPr>
              <a:buFontTx/>
              <a:buChar char="-"/>
            </a:pPr>
            <a:r>
              <a:rPr lang="uk-UA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упровадження варіативних,</a:t>
            </a:r>
          </a:p>
          <a:p>
            <a:pPr>
              <a:buFontTx/>
              <a:buChar char="-"/>
            </a:pPr>
            <a:r>
              <a:rPr lang="uk-UA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альтернативних, </a:t>
            </a:r>
          </a:p>
          <a:p>
            <a:pPr marL="0" indent="0">
              <a:buNone/>
            </a:pPr>
            <a:r>
              <a:rPr lang="uk-UA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динамічних освітніх програм, </a:t>
            </a:r>
          </a:p>
          <a:p>
            <a:pPr>
              <a:buFontTx/>
              <a:buChar char="-"/>
            </a:pPr>
            <a:r>
              <a:rPr lang="uk-UA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пов’язаних зі специфікою регіонального соціального й природничого довкілля;</a:t>
            </a:r>
          </a:p>
          <a:p>
            <a:pPr marL="0" indent="0">
              <a:buNone/>
            </a:pPr>
            <a:r>
              <a:rPr lang="uk-UA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-	 застосування новітніх педагогічних розробок практиків, використання інноваційних педагогічних технологій екологічного спрямування;</a:t>
            </a:r>
          </a:p>
          <a:p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408AF2-38A2-40B5-9F08-DD24E295D8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3686" y="1690688"/>
            <a:ext cx="3403106" cy="3547137"/>
          </a:xfrm>
          <a:prstGeom prst="rect">
            <a:avLst/>
          </a:prstGeom>
          <a:ln w="38100">
            <a:solidFill>
              <a:srgbClr val="000099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93397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2168" y="1637071"/>
            <a:ext cx="7315201" cy="4925961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біля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кожної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хати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завжди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знаходилося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місце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і для пахучих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яскравих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чорнобривців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жовтогарячих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нагідок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червоної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рути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барвінку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й любистку,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м'яти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і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матіоли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 Не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перелічити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нині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всіх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назв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квітів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які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прикрашають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життя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сучасного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українця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проте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магічну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силу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мають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ті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що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здавна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прижилися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в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народі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як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священні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рослини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 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Народознавство</a:t>
            </a:r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: </a:t>
            </a:r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Квіти</a:t>
            </a:r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і трави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CD3642-D77A-4B7F-944C-034CE787F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8781" y="1482571"/>
            <a:ext cx="4092605" cy="435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117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38200" y="250723"/>
            <a:ext cx="6152535" cy="592624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червону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руту,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барвінок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і любисток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садять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дівчата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щоб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бути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завжди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коханими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і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бажаними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а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молодиці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-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щоб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була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міцною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родина. </a:t>
            </a:r>
          </a:p>
          <a:p>
            <a:pPr marL="0" indent="0">
              <a:buNone/>
            </a:pP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Півники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оберігають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від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нечистої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сили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бо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півень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(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від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якого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походить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назва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квітки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)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завжди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виступає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рятівником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-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від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його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співу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зникає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всяка нечисть.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8918FD3-9FFC-4B36-8CB2-BEAD81BD9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1417" y="2257202"/>
            <a:ext cx="3883549" cy="298074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44CE26-52B2-4F56-B68F-A9895E8D7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558" y="4341306"/>
            <a:ext cx="2143125" cy="21431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C50801-C3A8-4CBF-88B2-530C99BD9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4526" y="135077"/>
            <a:ext cx="2600879" cy="23052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5D6300-D8EA-4045-A717-49EDC40F342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728" y="1271780"/>
            <a:ext cx="2341596" cy="197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608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94968"/>
            <a:ext cx="6344265" cy="5881995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Таким же оберегом є мак.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Його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насінням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освяченим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на свято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Маковея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обсипають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садибу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людей і худобу. 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Мак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вважається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добрим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лікарським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засобом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від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безсоння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виразки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шлунку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Традиційні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коржі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з маком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люблять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усі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 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Мак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вплітають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у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віночки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дівчата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вишивають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на сорочках та рушниках.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A8765B-9283-4C3F-9AD2-E4F98DE71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9768" y="125859"/>
            <a:ext cx="3019476" cy="22616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C2EF77-AA67-42F4-BB52-34A800777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599" y="2675775"/>
            <a:ext cx="3689645" cy="24827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4E864E-5856-4E7C-8E20-F62B28217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639" y="1228887"/>
            <a:ext cx="1743075" cy="26193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2F69E7-725F-4F26-B1AE-B91B58CC0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3058" y="3932808"/>
            <a:ext cx="2625899" cy="254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753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729" y="235974"/>
            <a:ext cx="7182465" cy="5940989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Будяки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та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кропива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завжди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вважалися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сховищем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нечистої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сили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хоча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відомі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лікувальні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властивості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будяка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у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випадку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захворювання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печінки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а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кропиви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-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шлунку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 </a:t>
            </a:r>
          </a:p>
          <a:p>
            <a:pPr marL="0" indent="0">
              <a:buNone/>
            </a:pP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Кропиву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також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вживають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як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кровоспинний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і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вітамінний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засіб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Як обереги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використовувалися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також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інші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рослини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Відомо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що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від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русалок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боронилися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полином,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часником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а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упирів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спалювали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на терновому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вогні</a:t>
            </a:r>
            <a:r>
              <a:rPr lang="ru-RU" dirty="0"/>
              <a:t>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6EF922-C000-4EA8-892B-1EEBD17F9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9557" y="200210"/>
            <a:ext cx="2619375" cy="17430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7A6A9F-2CBA-4677-8F15-0FD194D023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978" y="1576016"/>
            <a:ext cx="3119021" cy="20766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6E20B6-D293-47C0-9FF8-37685AA7265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4471" y="4152364"/>
            <a:ext cx="2515800" cy="18868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1177C2-D163-4585-95A7-53371135BA6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0222" y="2157261"/>
            <a:ext cx="2619375" cy="20601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20F628-83EF-4FA1-82D2-3819570C20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4946" y="4569117"/>
            <a:ext cx="2564045" cy="182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938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0218" y="1666568"/>
            <a:ext cx="6371305" cy="4510395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Магічними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функціями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народ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наділяв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чебрець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-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українське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"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євшан-зілля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".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Для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українця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саме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ця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рослина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є символом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Батьківщини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її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брали з собою,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від'їжджаючи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на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чужину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як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згадку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про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рідний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край</a:t>
            </a:r>
            <a:r>
              <a:rPr lang="ru-RU" dirty="0"/>
              <a:t>. 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Народознавство</a:t>
            </a:r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: </a:t>
            </a:r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Квіти</a:t>
            </a:r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і трави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998E1A-D3FD-41E3-97E2-372A98B15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8771" y="1449271"/>
            <a:ext cx="2143125" cy="21431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65ED2F-AF8E-4448-9BD3-3276C8FEAB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052" y="3035066"/>
            <a:ext cx="4193497" cy="314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083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6123039" cy="435133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Про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перебування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татар в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Україні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говорить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аїр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який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ще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називають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"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татарським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зіллям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".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За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переказами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татари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брали з собою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цю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рослину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щоб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перевірити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чи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можна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пити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воду з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річки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: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якщо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коріння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вкинуте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у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річку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проростає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і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дає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квіти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то вода чиста.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Тому й росте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аїр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переважно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в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річках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та озерах. 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Народознавство</a:t>
            </a:r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: </a:t>
            </a:r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Квіти</a:t>
            </a:r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і трави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6044B0F-5F5D-4DE0-B0A1-55E620A3D5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6989" y="1542426"/>
            <a:ext cx="2967578" cy="21205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079E9F-B379-4871-809A-2365FD3057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2069" y="1404430"/>
            <a:ext cx="1886181" cy="26480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E49233-6DA9-45B8-8ABF-5134E29F7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1239" y="3797926"/>
            <a:ext cx="3071714" cy="21205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63A434-CDEC-4FFF-B6D5-40074B9E5F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5550" y="3844590"/>
            <a:ext cx="25527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5639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825624"/>
            <a:ext cx="6727724" cy="4516181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Магічними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якостями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наділив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народ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валеріану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яка в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стародавні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часи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була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відома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під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назвою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одолян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або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одолень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-трава. </a:t>
            </a:r>
          </a:p>
          <a:p>
            <a:pPr marL="0" indent="0">
              <a:buNone/>
            </a:pP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Її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навіть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вирощували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в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квітниках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щоб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уберегти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свій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дім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і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сім'ю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від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усякої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напасті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Вважають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також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що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валеріана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рятує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від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"суму",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оскільки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є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заспокійливим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засобом</a:t>
            </a:r>
            <a:r>
              <a:rPr lang="ru-RU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.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Народознавство</a:t>
            </a:r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: </a:t>
            </a:r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Квіти</a:t>
            </a:r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і трави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337F66-C526-4E51-8730-1D06E8C74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9196" y="1429305"/>
            <a:ext cx="2370338" cy="26045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FD60CA-8553-4576-9A7C-C818E815E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681" y="3888419"/>
            <a:ext cx="2856369" cy="213951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A7849A-80BA-4692-810B-155D89EFC82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9595" y="1889140"/>
            <a:ext cx="1536480" cy="22796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293EEC-D8DE-4005-B654-65343D6354E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845" y="5432015"/>
            <a:ext cx="1522155" cy="104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359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E7BF41E-69E6-4606-8ADB-E551C7985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317" y="325298"/>
            <a:ext cx="6095260" cy="6332954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b="1" i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Педагогам треба самим знати ці рослини та ознайомлювати з ними  дітей, збагачуючи активний і пасивний словники українськими назвами — як народними, так і науковими, поповнювати знання дітей про народні традиції. </a:t>
            </a:r>
          </a:p>
          <a:p>
            <a:pPr marL="0" indent="0">
              <a:buNone/>
            </a:pPr>
            <a:r>
              <a:rPr lang="uk-UA" b="1" i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Знання про природу є тим розвивальним середовищем для кожної дитини, в якому існують необхідні умови для формування її екологічної культури.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3D7768-10F1-4D0E-8DD4-EF81C5D1FC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9578" y="2138640"/>
            <a:ext cx="3542190" cy="25807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019F09-9D92-4542-8418-799F70B8F2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7371" y="4620017"/>
            <a:ext cx="2777970" cy="21375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EB560C-FEF7-4083-AF4D-2645485EE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5122" y="198411"/>
            <a:ext cx="2662561" cy="23297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8AC7F6-B110-4093-BCF2-72FBAA23A0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6357" y="2543968"/>
            <a:ext cx="1641629" cy="209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138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8206" y="1032388"/>
            <a:ext cx="11503742" cy="54864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1.  Гончаренко С. У. </a:t>
            </a:r>
            <a:r>
              <a:rPr lang="ru-RU" sz="2000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Український</a:t>
            </a: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педагогічний</a:t>
            </a: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словник / С. У. Гончаренко. — К. : </a:t>
            </a:r>
            <a:r>
              <a:rPr lang="ru-RU" sz="2000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Либідь</a:t>
            </a: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1997. — С. 225.</a:t>
            </a:r>
          </a:p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2. Ликов В. Н. </a:t>
            </a:r>
            <a:r>
              <a:rPr lang="ru-RU" sz="2000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Етнопедагогіка</a:t>
            </a: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: </a:t>
            </a:r>
            <a:r>
              <a:rPr lang="ru-RU" sz="2000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навчальний</a:t>
            </a: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посібник</a:t>
            </a: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для </a:t>
            </a:r>
            <a:r>
              <a:rPr lang="ru-RU" sz="2000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студентів</a:t>
            </a: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вищих</a:t>
            </a: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педагогічних</a:t>
            </a: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навчальних</a:t>
            </a: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закладів</a:t>
            </a: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/ В. Н. Ликов. — </a:t>
            </a:r>
            <a:r>
              <a:rPr lang="ru-RU" sz="2000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Кіровоград</a:t>
            </a: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2003.</a:t>
            </a:r>
          </a:p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3. </a:t>
            </a:r>
            <a:r>
              <a:rPr lang="ru-RU" sz="2000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Стельмахович</a:t>
            </a: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М. Г. Народна </a:t>
            </a:r>
            <a:r>
              <a:rPr lang="ru-RU" sz="2000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педагогіка</a:t>
            </a: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 — К., 1995. </a:t>
            </a:r>
          </a:p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4. Сердюк А.О 2021 — </a:t>
            </a:r>
            <a:r>
              <a:rPr lang="ru-RU" sz="2000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Теоретичні</a:t>
            </a: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основи</a:t>
            </a: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виховання</a:t>
            </a: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емоційно-ціннісного</a:t>
            </a: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 </a:t>
            </a:r>
            <a:r>
              <a:rPr lang="ru-RU" sz="2000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ставлення</a:t>
            </a: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до </a:t>
            </a:r>
            <a:r>
              <a:rPr lang="ru-RU" sz="2000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природи</a:t>
            </a: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у </a:t>
            </a:r>
            <a:r>
              <a:rPr lang="ru-RU" sz="2000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дітей</a:t>
            </a: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старшого </a:t>
            </a:r>
            <a:r>
              <a:rPr lang="ru-RU" sz="2000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дошкільного</a:t>
            </a: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віку</a:t>
            </a: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 Морально-</a:t>
            </a:r>
            <a:r>
              <a:rPr lang="ru-RU" sz="2000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духовний</a:t>
            </a: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розвиток</a:t>
            </a:r>
            <a:endParaRPr lang="ru-RU" sz="2000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uk-UA" altLang="uk-UA" sz="2000" u="sng" dirty="0">
              <a:latin typeface="Times New Roman" panose="02020603050405020304" pitchFamily="18" charset="0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uk-UA" altLang="uk-UA" sz="2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5. </a:t>
            </a:r>
            <a:r>
              <a:rPr lang="uk-UA" altLang="uk-UA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Заняття на тему «Рослини-символи українського народу».  </a:t>
            </a:r>
            <a:r>
              <a:rPr lang="uk-UA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Всеосвіта</a:t>
            </a:r>
            <a:endParaRPr lang="uk-UA" altLang="uk-UA" sz="2000" dirty="0">
              <a:latin typeface="Times New Roman" panose="02020603050405020304" pitchFamily="18" charset="0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uk-UA" altLang="uk-UA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https://vseosvita.ua › </a:t>
            </a:r>
            <a:r>
              <a:rPr lang="uk-UA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library</a:t>
            </a:r>
            <a:endParaRPr lang="uk-UA" alt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D03E334B-96B9-4EE2-A9CC-A5BA9E5E1F4D}"/>
              </a:ext>
            </a:extLst>
          </p:cNvPr>
          <p:cNvSpPr/>
          <p:nvPr/>
        </p:nvSpPr>
        <p:spPr>
          <a:xfrm>
            <a:off x="398206" y="339212"/>
            <a:ext cx="14822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Джерела: </a:t>
            </a:r>
          </a:p>
        </p:txBody>
      </p:sp>
      <p:pic>
        <p:nvPicPr>
          <p:cNvPr id="2050" name="Picture 2">
            <a:hlinkClick r:id="rId3"/>
            <a:extLst>
              <a:ext uri="{FF2B5EF4-FFF2-40B4-BE49-F238E27FC236}">
                <a16:creationId xmlns:a16="http://schemas.microsoft.com/office/drawing/2014/main" id="{FB539BC2-0658-47CE-90FE-941199DF0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" y="-19685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101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6D7DCA-B097-43C7-B334-A48CF9BD1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390" y="297402"/>
            <a:ext cx="10289219" cy="6560598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000399-C323-40EC-9D69-49A3211C91E8}"/>
              </a:ext>
            </a:extLst>
          </p:cNvPr>
          <p:cNvSpPr txBox="1"/>
          <p:nvPr/>
        </p:nvSpPr>
        <p:spPr>
          <a:xfrm rot="20621259">
            <a:off x="55266" y="2599494"/>
            <a:ext cx="11578621" cy="1107996"/>
          </a:xfrm>
          <a:prstGeom prst="rect">
            <a:avLst/>
          </a:prstGeom>
          <a:solidFill>
            <a:srgbClr val="FFFF00"/>
          </a:solidFill>
          <a:ln w="5715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uk-UA" sz="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 Я К У Ю  ЗА  У В А Г У!</a:t>
            </a:r>
          </a:p>
        </p:txBody>
      </p:sp>
    </p:spTree>
    <p:extLst>
      <p:ext uri="{BB962C8B-B14F-4D97-AF65-F5344CB8AC3E}">
        <p14:creationId xmlns:p14="http://schemas.microsoft.com/office/powerpoint/2010/main" val="1687990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8868D1-B0DF-4F87-9DA7-75131309712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  <a:ln w="28575">
            <a:solidFill>
              <a:srgbClr val="000099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uk-UA" sz="54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Реалізація завдань:</a:t>
            </a:r>
            <a:br>
              <a:rPr lang="uk-UA" sz="54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</a:br>
            <a:endParaRPr lang="uk-UA" sz="5400" dirty="0">
              <a:solidFill>
                <a:srgbClr val="006600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026902B-06C0-4631-A4CD-1C1E9C864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329" y="2109020"/>
            <a:ext cx="8910484" cy="417118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uk-UA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взаємодія педагогів і батьків у залученні дітей до матеріальної, соціальної і екологічної культури;</a:t>
            </a:r>
          </a:p>
          <a:p>
            <a:pPr marL="0" indent="0">
              <a:buNone/>
            </a:pPr>
            <a:r>
              <a:rPr lang="uk-UA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-	 виховання дітей дошкільного віку в екологічному і соціальному аспектах;</a:t>
            </a:r>
          </a:p>
          <a:p>
            <a:pPr marL="0" indent="0">
              <a:buNone/>
            </a:pPr>
            <a:r>
              <a:rPr lang="uk-UA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-	узгодження змісту введення дитини в </a:t>
            </a:r>
            <a:r>
              <a:rPr lang="uk-UA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екопростір</a:t>
            </a:r>
            <a:r>
              <a:rPr lang="uk-UA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з програмою Нової української школи (НУШ);</a:t>
            </a:r>
          </a:p>
          <a:p>
            <a:pPr marL="0" indent="0">
              <a:buNone/>
            </a:pPr>
            <a:r>
              <a:rPr lang="uk-UA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-	формування природничо-екологічної компетентності та </a:t>
            </a:r>
            <a:r>
              <a:rPr lang="uk-UA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природодоцільної</a:t>
            </a:r>
            <a:r>
              <a:rPr lang="uk-UA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поведінки</a:t>
            </a:r>
            <a:r>
              <a:rPr lang="uk-UA" dirty="0">
                <a:latin typeface="Verdana" pitchFamily="34" charset="0"/>
                <a:ea typeface="Verdana" pitchFamily="34" charset="0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8064C2-55F9-4571-BEBB-750111758B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1459" y="3343064"/>
            <a:ext cx="3386212" cy="304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22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195096-6068-47D9-913A-79C21E096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26" y="365125"/>
            <a:ext cx="11132574" cy="132556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uk-UA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Емоційно</a:t>
            </a:r>
            <a:r>
              <a:rPr lang="uk-UA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-ціннісне ставлення 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F8F835C-FC5D-4C67-9F8D-052FAACD4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013" y="1814152"/>
            <a:ext cx="10515600" cy="435133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дошкільників  проявляється </a:t>
            </a:r>
          </a:p>
          <a:p>
            <a:pPr marL="0" indent="0">
              <a:buNone/>
            </a:pPr>
            <a:r>
              <a:rPr lang="uk-UA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зацікавленістю </a:t>
            </a:r>
          </a:p>
          <a:p>
            <a:pPr marL="0" indent="0">
              <a:buNone/>
            </a:pPr>
            <a:r>
              <a:rPr lang="uk-UA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до пізнання </a:t>
            </a:r>
          </a:p>
          <a:p>
            <a:pPr marL="0" indent="0">
              <a:buNone/>
            </a:pPr>
            <a:r>
              <a:rPr lang="uk-UA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природи рідного краю, </a:t>
            </a:r>
          </a:p>
          <a:p>
            <a:pPr marL="0" indent="0">
              <a:buNone/>
            </a:pPr>
            <a:r>
              <a:rPr lang="uk-UA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близького оточення, </a:t>
            </a:r>
          </a:p>
          <a:p>
            <a:pPr marL="0" indent="0">
              <a:buNone/>
            </a:pPr>
            <a:r>
              <a:rPr lang="uk-UA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своєї держави України,  об’єктами і явищами планети Земля і видимих об’єктів Космосу. </a:t>
            </a:r>
            <a:r>
              <a:rPr lang="uk-UA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Емоційно</a:t>
            </a:r>
            <a:r>
              <a:rPr lang="uk-UA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реагує на природне довкілля; </a:t>
            </a:r>
          </a:p>
          <a:p>
            <a:pPr marL="0" indent="0">
              <a:buNone/>
            </a:pPr>
            <a:r>
              <a:rPr lang="uk-UA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демонструє повагу до різних форм життя; позитивно реагує на ситуації взаємодії з різними об’єктами природи.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3A72B8-20AF-4F6C-A8B4-6835CEDD6C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5186" y="1340529"/>
            <a:ext cx="3923929" cy="264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0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45160D-E4AD-4B3B-B456-697F64E60F4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  <a:ln w="38100">
            <a:solidFill>
              <a:srgbClr val="FFFF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algn="ctr"/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Навички</a:t>
            </a:r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, </a:t>
            </a:r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орієнтовані</a:t>
            </a:r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на </a:t>
            </a:r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сталий</a:t>
            </a:r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розвиток</a:t>
            </a:r>
            <a:endParaRPr lang="uk-UA" sz="4800" b="1" dirty="0">
              <a:solidFill>
                <a:srgbClr val="006600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D2B40CE-2E7F-4951-A5C4-A85A411F2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277" y="2118391"/>
            <a:ext cx="6787718" cy="4486275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uk-UA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виявляються у сформованості в дітей початкових уявлень про сталі дії і поведінку, усвідомленні необхідності збереження ресурсів планети й особистої причетності до цього; розвиненості ефективних звичок соціальної поведінки, економного споживання ресурсів та збереження природи.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080A53-528B-4621-BA24-E560F260E9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8521" y="2118391"/>
            <a:ext cx="3708006" cy="4363883"/>
          </a:xfrm>
          <a:prstGeom prst="rect">
            <a:avLst/>
          </a:prstGeom>
          <a:ln w="57150">
            <a:solidFill>
              <a:srgbClr val="000099"/>
            </a:solidFill>
            <a:prstDash val="sysDash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22726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A1F3AB-9172-48AC-A3D8-01E5E72EC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7370"/>
            <a:ext cx="11191043" cy="1259488"/>
          </a:xfr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народна </a:t>
            </a:r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педагогіка</a:t>
            </a:r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в </a:t>
            </a:r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екологічному</a:t>
            </a:r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вихованні</a:t>
            </a:r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дітей</a:t>
            </a:r>
            <a:r>
              <a:rPr lang="ru-RU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</a:t>
            </a:r>
            <a:endParaRPr lang="uk-UA" sz="4800" b="1" dirty="0">
              <a:solidFill>
                <a:srgbClr val="006600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0B47DAF-E966-4EC1-BE7F-D2AECA363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6550"/>
            <a:ext cx="7302623" cy="460843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b="1" i="1" dirty="0">
                <a:solidFill>
                  <a:srgbClr val="006600"/>
                </a:solidFill>
                <a:latin typeface="Bookman Old Style" panose="02050604050505020204" pitchFamily="18" charset="0"/>
              </a:rPr>
              <a:t> </a:t>
            </a:r>
          </a:p>
          <a:p>
            <a:pPr marL="0" indent="0">
              <a:buNone/>
            </a:pPr>
            <a:r>
              <a:rPr lang="uk-UA" b="1" i="1" dirty="0">
                <a:solidFill>
                  <a:srgbClr val="006600"/>
                </a:solidFill>
                <a:latin typeface="Bookman Old Style" panose="02050604050505020204" pitchFamily="18" charset="0"/>
              </a:rPr>
              <a:t> </a:t>
            </a:r>
            <a:r>
              <a:rPr lang="uk-UA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Український педагог – дослідник М.Г. </a:t>
            </a:r>
            <a:r>
              <a:rPr lang="uk-UA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Стельмахович</a:t>
            </a:r>
            <a:r>
              <a:rPr lang="uk-UA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стверджував: «Народною називають ту педагогіку, яку створив народ. Це галузь емпіричних педагогічних знань і досвіду народу, що виробляється в домінуючих серед народу поглядах на мету і завдання виховання у сукупності народних засобів, умінь і навичок виховання та навчання» </a:t>
            </a:r>
          </a:p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5CDB21-CAA1-4138-823D-B4AA4AE04C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2966" y="1710814"/>
            <a:ext cx="3989034" cy="491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92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4F2219-3389-4AF4-A148-E3B631871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27" y="341005"/>
            <a:ext cx="10515600" cy="1325563"/>
          </a:xfr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00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uk-UA" sz="48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Ликов</a:t>
            </a:r>
            <a:r>
              <a:rPr lang="uk-UA" sz="48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В.Н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122A16D-0001-4EC5-A075-1C0C22D19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841" y="1666568"/>
            <a:ext cx="9934111" cy="5071583"/>
          </a:xfr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00FF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200" b="1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етнопедагогіка</a:t>
            </a:r>
            <a:r>
              <a:rPr lang="uk-UA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сприяє засвоєнню таких важливих чинників: </a:t>
            </a:r>
          </a:p>
          <a:p>
            <a:r>
              <a:rPr lang="uk-UA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знати та наслідувати заповіти предків,</a:t>
            </a:r>
          </a:p>
          <a:p>
            <a:r>
              <a:rPr lang="uk-UA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 шанувати свій родовід, </a:t>
            </a:r>
          </a:p>
          <a:p>
            <a:r>
              <a:rPr lang="uk-UA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вивчати історію й культуру свого народу, </a:t>
            </a:r>
          </a:p>
          <a:p>
            <a:r>
              <a:rPr lang="uk-UA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любити і знати рідну мову, дорожити рідним національним середовищем, </a:t>
            </a:r>
          </a:p>
          <a:p>
            <a:r>
              <a:rPr lang="uk-UA" sz="32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</a:rPr>
              <a:t>бути вірним народним традиціям, звичаям, обрядам;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46987" y="507771"/>
            <a:ext cx="1670790" cy="2159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256318-7D2B-45C6-B1E1-97AF84457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0113" y="119849"/>
            <a:ext cx="2122646" cy="35508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770564-C546-4563-8378-277654A16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3495" y="3148369"/>
            <a:ext cx="2512381" cy="236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83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</TotalTime>
  <Words>2672</Words>
  <Application>Microsoft Office PowerPoint</Application>
  <PresentationFormat>Широкий екран</PresentationFormat>
  <Paragraphs>176</Paragraphs>
  <Slides>49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49</vt:i4>
      </vt:variant>
    </vt:vector>
  </HeadingPairs>
  <TitlesOfParts>
    <vt:vector size="57" baseType="lpstr">
      <vt:lpstr>Arial</vt:lpstr>
      <vt:lpstr>Arial Black</vt:lpstr>
      <vt:lpstr>Bookman Old Style</vt:lpstr>
      <vt:lpstr>Calibri</vt:lpstr>
      <vt:lpstr>Calibri Light</vt:lpstr>
      <vt:lpstr>Times New Roman</vt:lpstr>
      <vt:lpstr>Verdana</vt:lpstr>
      <vt:lpstr>Тема Office</vt:lpstr>
      <vt:lpstr>Презентація PowerPoint</vt:lpstr>
      <vt:lpstr>Презентація PowerPoint</vt:lpstr>
      <vt:lpstr>екологічні проблеми</vt:lpstr>
      <vt:lpstr>Розділ програми  «Екопростір розвитку дитини» </vt:lpstr>
      <vt:lpstr>Реалізація завдань: </vt:lpstr>
      <vt:lpstr>Емоційно-ціннісне ставлення </vt:lpstr>
      <vt:lpstr>Навички, орієнтовані на сталий розвиток</vt:lpstr>
      <vt:lpstr>народна педагогіка в екологічному вихованні дітей </vt:lpstr>
      <vt:lpstr>Ликов В.Н</vt:lpstr>
      <vt:lpstr>Доктор педагогічних наук, професор, дійсний член НАПН України  Семен  Гончаренко </vt:lpstr>
      <vt:lpstr>Народна педагогіка – багатотомна біблія накопичених тисячоліттями знань, умінь і навичок про виховання людини.</vt:lpstr>
      <vt:lpstr>Презентація PowerPoint</vt:lpstr>
      <vt:lpstr>Українські традиції</vt:lpstr>
      <vt:lpstr>Українські традиції</vt:lpstr>
      <vt:lpstr>Українські традиції</vt:lpstr>
      <vt:lpstr>Українські народні традиції</vt:lpstr>
      <vt:lpstr>Народні українські вірування</vt:lpstr>
      <vt:lpstr>Презентація PowerPoint</vt:lpstr>
      <vt:lpstr>Народні українські вірування</vt:lpstr>
      <vt:lpstr>день весняного рівнодення</vt:lpstr>
      <vt:lpstr>Традиції весняного рівнодення:</vt:lpstr>
      <vt:lpstr>Традиції весняного рівнодення:</vt:lpstr>
      <vt:lpstr>Прикмети на день весняного рівнодення </vt:lpstr>
      <vt:lpstr>Презентація PowerPoint</vt:lpstr>
      <vt:lpstr>Презентація PowerPoint</vt:lpstr>
      <vt:lpstr>Так як цей період пов'язувався ще й із пробудженням людських почуттів, то весняна обрядовість багата розмаїтими молодіжними розвагами та поетичними народними співами —  веснянками,  що пронизували не одне  свято та обрядове дійство  </vt:lpstr>
      <vt:lpstr>роль дитячої іграшки в екологічному вихованні </vt:lpstr>
      <vt:lpstr>найулюбленіша іграшка – лялька-мотанка</vt:lpstr>
      <vt:lpstr>роль дитячої іграшки в екологічному вихованні </vt:lpstr>
      <vt:lpstr>етнопедагогіка має великий потенціал для формування ціннісного ставлення до природи</vt:lpstr>
      <vt:lpstr>Рослини в житті українців. Історичний аспект </vt:lpstr>
      <vt:lpstr>Рослини в житті українців. Історичний аспект </vt:lpstr>
      <vt:lpstr>Рослини в житті українців. Історичний аспект </vt:lpstr>
      <vt:lpstr>Рослини в житті українців. Історичний аспект </vt:lpstr>
      <vt:lpstr>Презентація PowerPoint</vt:lpstr>
      <vt:lpstr>Презентація PowerPoint</vt:lpstr>
      <vt:lpstr>Народознавство: Квіти і трави</vt:lpstr>
      <vt:lpstr>Народознавство: Квіти і трави</vt:lpstr>
      <vt:lpstr>Народознавство: Квіти і трави</vt:lpstr>
      <vt:lpstr>Народознавство: Квіти і трави</vt:lpstr>
      <vt:lpstr>Презентація PowerPoint</vt:lpstr>
      <vt:lpstr>Презентація PowerPoint</vt:lpstr>
      <vt:lpstr>Презентація PowerPoint</vt:lpstr>
      <vt:lpstr>Народознавство: Квіти і трави</vt:lpstr>
      <vt:lpstr>Народознавство: Квіти і трави</vt:lpstr>
      <vt:lpstr>Народознавство: Квіти і трави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Директор</dc:creator>
  <cp:lastModifiedBy>Директор</cp:lastModifiedBy>
  <cp:revision>105</cp:revision>
  <dcterms:created xsi:type="dcterms:W3CDTF">2024-03-06T13:58:19Z</dcterms:created>
  <dcterms:modified xsi:type="dcterms:W3CDTF">2024-03-12T13:58:27Z</dcterms:modified>
</cp:coreProperties>
</file>